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5143500" type="screen16x9"/>
  <p:notesSz cx="6858000" cy="9144000"/>
  <p:embeddedFontLst>
    <p:embeddedFont>
      <p:font typeface="Proxima Nova" panose="020B060402020202020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74" y="3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m Tripathi" userId="aaaf1a01-8c7b-4998-af14-fb181dc44c71" providerId="ADAL" clId="{1B6FA39B-D9F4-47CB-8DE0-A030E700F1E5}"/>
    <pc:docChg chg="modSld">
      <pc:chgData name="Shivam Tripathi" userId="aaaf1a01-8c7b-4998-af14-fb181dc44c71" providerId="ADAL" clId="{1B6FA39B-D9F4-47CB-8DE0-A030E700F1E5}" dt="2021-11-21T11:53:54.186" v="0" actId="20577"/>
      <pc:docMkLst>
        <pc:docMk/>
      </pc:docMkLst>
      <pc:sldChg chg="modSp mod">
        <pc:chgData name="Shivam Tripathi" userId="aaaf1a01-8c7b-4998-af14-fb181dc44c71" providerId="ADAL" clId="{1B6FA39B-D9F4-47CB-8DE0-A030E700F1E5}" dt="2021-11-21T11:53:54.186" v="0" actId="20577"/>
        <pc:sldMkLst>
          <pc:docMk/>
          <pc:sldMk cId="0" sldId="256"/>
        </pc:sldMkLst>
        <pc:spChg chg="mod">
          <ac:chgData name="Shivam Tripathi" userId="aaaf1a01-8c7b-4998-af14-fb181dc44c71" providerId="ADAL" clId="{1B6FA39B-D9F4-47CB-8DE0-A030E700F1E5}" dt="2021-11-21T11:53:54.186" v="0" actId="20577"/>
          <ac:spMkLst>
            <pc:docMk/>
            <pc:sldMk cId="0" sldId="256"/>
            <ac:spMk id="10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029935fc21_3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029935fc21_3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02a4211c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02a4211c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029935fc2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029935fc2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344409a37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344409a37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344409a37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344409a3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344409a37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344409a37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29935fc2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29935fc2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29935fc2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29935fc2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29935fc2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29935fc2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29935fc21_3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29935fc21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29935fc21_3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29935fc21_3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29935fc21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29935fc21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29935fc21_3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29935fc21_3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29935fc2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29935fc2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2897250d8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2897250d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42e3e7cd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33955154b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33955154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33955154b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033955154b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33955154b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33955154b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29935fc2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29935fc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02897250d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02897250d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6" name="Google Shape;56;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8"/>
        <p:cNvGrpSpPr/>
        <p:nvPr/>
      </p:nvGrpSpPr>
      <p:grpSpPr>
        <a:xfrm>
          <a:off x="0" y="0"/>
          <a:ext cx="0" cy="0"/>
          <a:chOff x="0" y="0"/>
          <a:chExt cx="0" cy="0"/>
        </a:xfrm>
      </p:grpSpPr>
      <p:cxnSp>
        <p:nvCxnSpPr>
          <p:cNvPr id="59" name="Google Shape;59;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0" name="Google Shape;60;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6" name="Google Shape;6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Google Shape;7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79"/>
        <p:cNvGrpSpPr/>
        <p:nvPr/>
      </p:nvGrpSpPr>
      <p:grpSpPr>
        <a:xfrm>
          <a:off x="0" y="0"/>
          <a:ext cx="0" cy="0"/>
          <a:chOff x="0" y="0"/>
          <a:chExt cx="0" cy="0"/>
        </a:xfrm>
      </p:grpSpPr>
      <p:sp>
        <p:nvSpPr>
          <p:cNvPr id="80" name="Google Shape;80;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1" name="Google Shape;8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Google Shape;83;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 name="Google Shape;84;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5" name="Google Shape;85;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1" name="Google Shape;9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Google Shape;93;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5" name="Google Shape;95;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6" name="Google Shape;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qgym00mxtFB63HOzhYM1ezYpUX0BfxSm/view"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382950" y="634875"/>
            <a:ext cx="8378100" cy="105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700" b="1">
                <a:solidFill>
                  <a:schemeClr val="lt2"/>
                </a:solidFill>
              </a:rPr>
              <a:t>Climate </a:t>
            </a:r>
            <a:r>
              <a:rPr lang="en" sz="5700" b="1">
                <a:solidFill>
                  <a:srgbClr val="00FF00"/>
                </a:solidFill>
              </a:rPr>
              <a:t>Change </a:t>
            </a:r>
            <a:r>
              <a:rPr lang="en" sz="5700" b="1">
                <a:solidFill>
                  <a:schemeClr val="lt2"/>
                </a:solidFill>
              </a:rPr>
              <a:t>Analysis</a:t>
            </a:r>
            <a:endParaRPr sz="5700" b="1">
              <a:solidFill>
                <a:schemeClr val="lt2"/>
              </a:solidFill>
            </a:endParaRPr>
          </a:p>
        </p:txBody>
      </p:sp>
      <p:sp>
        <p:nvSpPr>
          <p:cNvPr id="104" name="Google Shape;104;p25"/>
          <p:cNvSpPr txBox="1">
            <a:spLocks noGrp="1"/>
          </p:cNvSpPr>
          <p:nvPr>
            <p:ph type="subTitle" idx="1"/>
          </p:nvPr>
        </p:nvSpPr>
        <p:spPr>
          <a:xfrm>
            <a:off x="294450" y="3248050"/>
            <a:ext cx="4292100" cy="16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u="sng" dirty="0"/>
              <a:t>Team Members (Group ID - 12):</a:t>
            </a:r>
            <a:endParaRPr sz="1500" u="sng" dirty="0"/>
          </a:p>
          <a:p>
            <a:pPr marL="0" lvl="0" indent="0" algn="l" rtl="0">
              <a:spcBef>
                <a:spcPts val="0"/>
              </a:spcBef>
              <a:spcAft>
                <a:spcPts val="0"/>
              </a:spcAft>
              <a:buNone/>
            </a:pPr>
            <a:r>
              <a:rPr lang="en" sz="1500" dirty="0"/>
              <a:t>Anuj Shrivastava (21111013) - anujs21@iitk.ac.in</a:t>
            </a:r>
            <a:endParaRPr sz="1500" dirty="0"/>
          </a:p>
          <a:p>
            <a:pPr marL="0" lvl="0" indent="0" algn="l" rtl="0">
              <a:spcBef>
                <a:spcPts val="0"/>
              </a:spcBef>
              <a:spcAft>
                <a:spcPts val="0"/>
              </a:spcAft>
              <a:buNone/>
            </a:pPr>
            <a:r>
              <a:rPr lang="en" sz="1500" dirty="0"/>
              <a:t>Himanshu Lal (21111403) - himanshul21@iitk.ac.in</a:t>
            </a:r>
            <a:endParaRPr sz="1500" dirty="0"/>
          </a:p>
          <a:p>
            <a:pPr marL="0" lvl="0" indent="0" algn="l" rtl="0">
              <a:spcBef>
                <a:spcPts val="0"/>
              </a:spcBef>
              <a:spcAft>
                <a:spcPts val="0"/>
              </a:spcAft>
              <a:buNone/>
            </a:pPr>
            <a:r>
              <a:rPr lang="en" sz="1500" dirty="0"/>
              <a:t>Jegan Balaji B S (21111404) - jeganb21@iitk.ac.in</a:t>
            </a:r>
            <a:endParaRPr sz="1500" dirty="0"/>
          </a:p>
          <a:p>
            <a:pPr marL="0" lvl="0" indent="0" algn="l" rtl="0">
              <a:spcBef>
                <a:spcPts val="0"/>
              </a:spcBef>
              <a:spcAft>
                <a:spcPts val="0"/>
              </a:spcAft>
              <a:buNone/>
            </a:pPr>
            <a:r>
              <a:rPr lang="en" sz="1500" dirty="0"/>
              <a:t>Manish (21111036) - manishv21@iitk.ac.in</a:t>
            </a:r>
            <a:endParaRPr sz="1500" dirty="0"/>
          </a:p>
          <a:p>
            <a:pPr marL="0" lvl="0" indent="0" algn="l" rtl="0">
              <a:spcBef>
                <a:spcPts val="0"/>
              </a:spcBef>
              <a:spcAft>
                <a:spcPts val="0"/>
              </a:spcAft>
              <a:buNone/>
            </a:pPr>
            <a:r>
              <a:rPr lang="en" sz="1500" dirty="0"/>
              <a:t>Shivam Tripathi (21111408) </a:t>
            </a:r>
            <a:r>
              <a:rPr lang="en" sz="1500"/>
              <a:t>- shivamtr21</a:t>
            </a:r>
            <a:r>
              <a:rPr lang="en" sz="1500" dirty="0"/>
              <a:t>@iitk.ac.in</a:t>
            </a:r>
            <a:endParaRPr sz="1500" dirty="0"/>
          </a:p>
          <a:p>
            <a:pPr marL="0" lvl="0" indent="0" algn="l" rtl="0">
              <a:spcBef>
                <a:spcPts val="0"/>
              </a:spcBef>
              <a:spcAft>
                <a:spcPts val="0"/>
              </a:spcAft>
              <a:buNone/>
            </a:pPr>
            <a:endParaRPr sz="1500" dirty="0"/>
          </a:p>
        </p:txBody>
      </p:sp>
      <p:sp>
        <p:nvSpPr>
          <p:cNvPr id="105" name="Google Shape;105;p25"/>
          <p:cNvSpPr txBox="1"/>
          <p:nvPr/>
        </p:nvSpPr>
        <p:spPr>
          <a:xfrm>
            <a:off x="4904300" y="3349900"/>
            <a:ext cx="4186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3F3F3"/>
                </a:solidFill>
                <a:latin typeface="Proxima Nova"/>
                <a:ea typeface="Proxima Nova"/>
                <a:cs typeface="Proxima Nova"/>
                <a:sym typeface="Proxima Nova"/>
              </a:rPr>
              <a:t>CS685A: Data Mining Project</a:t>
            </a:r>
            <a:endParaRPr sz="20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a:solidFill>
                  <a:srgbClr val="F3F3F3"/>
                </a:solidFill>
                <a:latin typeface="Proxima Nova"/>
                <a:ea typeface="Proxima Nova"/>
                <a:cs typeface="Proxima Nova"/>
                <a:sym typeface="Proxima Nova"/>
              </a:rPr>
              <a:t>Guide:</a:t>
            </a:r>
            <a:endParaRPr sz="1500">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Prof. Arnab Bhattacharya</a:t>
            </a:r>
            <a:endParaRPr sz="15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Computer Science and Engineering,</a:t>
            </a:r>
            <a:endParaRPr sz="1500" b="1">
              <a:solidFill>
                <a:srgbClr val="F3F3F3"/>
              </a:solidFill>
              <a:latin typeface="Proxima Nova"/>
              <a:ea typeface="Proxima Nova"/>
              <a:cs typeface="Proxima Nova"/>
              <a:sym typeface="Proxima Nova"/>
            </a:endParaRPr>
          </a:p>
          <a:p>
            <a:pPr marL="0" lvl="0" indent="0" algn="l" rtl="0">
              <a:spcBef>
                <a:spcPts val="0"/>
              </a:spcBef>
              <a:spcAft>
                <a:spcPts val="0"/>
              </a:spcAft>
              <a:buNone/>
            </a:pPr>
            <a:r>
              <a:rPr lang="en" sz="1500" b="1">
                <a:solidFill>
                  <a:srgbClr val="F3F3F3"/>
                </a:solidFill>
                <a:latin typeface="Proxima Nova"/>
                <a:ea typeface="Proxima Nova"/>
                <a:cs typeface="Proxima Nova"/>
                <a:sym typeface="Proxima Nova"/>
              </a:rPr>
              <a:t>Indian Institute of Technology (IIT), Kanpur.</a:t>
            </a:r>
            <a:endParaRPr sz="1500" b="1">
              <a:solidFill>
                <a:srgbClr val="F3F3F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4"/>
          <p:cNvPicPr preferRelativeResize="0"/>
          <p:nvPr/>
        </p:nvPicPr>
        <p:blipFill>
          <a:blip r:embed="rId3">
            <a:alphaModFix/>
          </a:blip>
          <a:stretch>
            <a:fillRect/>
          </a:stretch>
        </p:blipFill>
        <p:spPr>
          <a:xfrm>
            <a:off x="783738" y="1021350"/>
            <a:ext cx="7490425" cy="3763300"/>
          </a:xfrm>
          <a:prstGeom prst="rect">
            <a:avLst/>
          </a:prstGeom>
          <a:noFill/>
          <a:ln>
            <a:noFill/>
          </a:ln>
        </p:spPr>
      </p:pic>
      <p:sp>
        <p:nvSpPr>
          <p:cNvPr id="167" name="Google Shape;167;p34"/>
          <p:cNvSpPr txBox="1"/>
          <p:nvPr/>
        </p:nvSpPr>
        <p:spPr>
          <a:xfrm>
            <a:off x="43050" y="218150"/>
            <a:ext cx="9057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latin typeface="Proxima Nova"/>
                <a:ea typeface="Proxima Nova"/>
                <a:cs typeface="Proxima Nova"/>
                <a:sym typeface="Proxima Nova"/>
              </a:rPr>
              <a:t>Box Plot Showing Max Temperature Range Recorded Over The Years For Each Region </a:t>
            </a:r>
            <a:endParaRPr sz="1700" b="1">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5"/>
          <p:cNvPicPr preferRelativeResize="0"/>
          <p:nvPr/>
        </p:nvPicPr>
        <p:blipFill>
          <a:blip r:embed="rId3">
            <a:alphaModFix/>
          </a:blip>
          <a:stretch>
            <a:fillRect/>
          </a:stretch>
        </p:blipFill>
        <p:spPr>
          <a:xfrm>
            <a:off x="4071900" y="1283575"/>
            <a:ext cx="4650875" cy="2792575"/>
          </a:xfrm>
          <a:prstGeom prst="rect">
            <a:avLst/>
          </a:prstGeom>
          <a:noFill/>
          <a:ln>
            <a:noFill/>
          </a:ln>
        </p:spPr>
      </p:pic>
      <p:sp>
        <p:nvSpPr>
          <p:cNvPr id="173" name="Google Shape;173;p35"/>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Temperature Forecasting (2018-2045) Mid-Latitude Desert Climate region</a:t>
            </a:r>
            <a:endParaRPr sz="2000" b="1">
              <a:latin typeface="Proxima Nova"/>
              <a:ea typeface="Proxima Nova"/>
              <a:cs typeface="Proxima Nova"/>
              <a:sym typeface="Proxima Nova"/>
            </a:endParaRPr>
          </a:p>
        </p:txBody>
      </p:sp>
      <p:sp>
        <p:nvSpPr>
          <p:cNvPr id="174" name="Google Shape;174;p35"/>
          <p:cNvSpPr txBox="1">
            <a:spLocks noGrp="1"/>
          </p:cNvSpPr>
          <p:nvPr>
            <p:ph type="body" idx="4294967295"/>
          </p:nvPr>
        </p:nvSpPr>
        <p:spPr>
          <a:xfrm>
            <a:off x="248425" y="1283563"/>
            <a:ext cx="3376800" cy="3121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Temperature Change is more intense at places closer to poles than the ones near the equator</a:t>
            </a:r>
            <a:endParaRPr sz="2400" b="1"/>
          </a:p>
          <a:p>
            <a:pPr marL="0" lvl="0" indent="0" algn="l" rtl="0">
              <a:spcBef>
                <a:spcPts val="1600"/>
              </a:spcBef>
              <a:spcAft>
                <a:spcPts val="1600"/>
              </a:spcAft>
              <a:buNone/>
            </a:pPr>
            <a:endParaRPr sz="24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p:nvPr/>
        </p:nvSpPr>
        <p:spPr>
          <a:xfrm>
            <a:off x="88800" y="46775"/>
            <a:ext cx="8966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latin typeface="Proxima Nova"/>
                <a:ea typeface="Proxima Nova"/>
                <a:cs typeface="Proxima Nova"/>
                <a:sym typeface="Proxima Nova"/>
              </a:rPr>
              <a:t>Country-wise average Temperature Visualization for</a:t>
            </a:r>
            <a:endParaRPr sz="2400" b="1">
              <a:latin typeface="Proxima Nova"/>
              <a:ea typeface="Proxima Nova"/>
              <a:cs typeface="Proxima Nova"/>
              <a:sym typeface="Proxima Nova"/>
            </a:endParaRPr>
          </a:p>
          <a:p>
            <a:pPr marL="0" lvl="0" indent="0" algn="ctr" rtl="0">
              <a:spcBef>
                <a:spcPts val="0"/>
              </a:spcBef>
              <a:spcAft>
                <a:spcPts val="0"/>
              </a:spcAft>
              <a:buNone/>
            </a:pPr>
            <a:r>
              <a:rPr lang="en" sz="2400" b="1">
                <a:latin typeface="Proxima Nova"/>
                <a:ea typeface="Proxima Nova"/>
                <a:cs typeface="Proxima Nova"/>
                <a:sym typeface="Proxima Nova"/>
              </a:rPr>
              <a:t>Year 2011 (world-wide) .</a:t>
            </a:r>
            <a:endParaRPr sz="2400" b="1">
              <a:latin typeface="Proxima Nova"/>
              <a:ea typeface="Proxima Nova"/>
              <a:cs typeface="Proxima Nova"/>
              <a:sym typeface="Proxima Nova"/>
            </a:endParaRPr>
          </a:p>
        </p:txBody>
      </p:sp>
      <p:pic>
        <p:nvPicPr>
          <p:cNvPr id="180" name="Google Shape;180;p36"/>
          <p:cNvPicPr preferRelativeResize="0"/>
          <p:nvPr/>
        </p:nvPicPr>
        <p:blipFill>
          <a:blip r:embed="rId3">
            <a:alphaModFix/>
          </a:blip>
          <a:stretch>
            <a:fillRect/>
          </a:stretch>
        </p:blipFill>
        <p:spPr>
          <a:xfrm>
            <a:off x="355263" y="970175"/>
            <a:ext cx="8433475" cy="4045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56775" y="629275"/>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t>Rise in Temperature</a:t>
            </a:r>
            <a:endParaRPr u="sng"/>
          </a:p>
        </p:txBody>
      </p:sp>
      <p:sp>
        <p:nvSpPr>
          <p:cNvPr id="186" name="Google Shape;186;p37"/>
          <p:cNvSpPr txBox="1">
            <a:spLocks noGrp="1"/>
          </p:cNvSpPr>
          <p:nvPr>
            <p:ph type="body" idx="2"/>
          </p:nvPr>
        </p:nvSpPr>
        <p:spPr>
          <a:xfrm>
            <a:off x="4832075" y="2467075"/>
            <a:ext cx="4177200" cy="754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700"/>
              <a:t>Below graph shows same with 10-10 years time frame in past 100 years.</a:t>
            </a:r>
            <a:endParaRPr sz="1700"/>
          </a:p>
        </p:txBody>
      </p:sp>
      <p:sp>
        <p:nvSpPr>
          <p:cNvPr id="187" name="Google Shape;187;p37"/>
          <p:cNvSpPr txBox="1"/>
          <p:nvPr/>
        </p:nvSpPr>
        <p:spPr>
          <a:xfrm>
            <a:off x="475175" y="1571350"/>
            <a:ext cx="3479400" cy="314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roxima Nova"/>
                <a:ea typeface="Proxima Nova"/>
                <a:cs typeface="Proxima Nova"/>
                <a:sym typeface="Proxima Nova"/>
              </a:rPr>
              <a:t>We can clearly visualize from the graphs that average and median temperature value is rising at a certain rate year by year. The rate is increasing year by year. If this rate would keep increasing, it’ll lead to lots of problems including risk to public health. The risk to public health are greatest when high temperatures mix with other weather conditions to cause what’s known as an ‘Excessive Heat Event’.</a:t>
            </a:r>
            <a:endParaRPr sz="1600">
              <a:latin typeface="Proxima Nova"/>
              <a:ea typeface="Proxima Nova"/>
              <a:cs typeface="Proxima Nova"/>
              <a:sym typeface="Proxima Nova"/>
            </a:endParaRPr>
          </a:p>
        </p:txBody>
      </p:sp>
      <p:pic>
        <p:nvPicPr>
          <p:cNvPr id="188" name="Google Shape;188;p37"/>
          <p:cNvPicPr preferRelativeResize="0"/>
          <p:nvPr/>
        </p:nvPicPr>
        <p:blipFill>
          <a:blip r:embed="rId3">
            <a:alphaModFix/>
          </a:blip>
          <a:stretch>
            <a:fillRect/>
          </a:stretch>
        </p:blipFill>
        <p:spPr>
          <a:xfrm>
            <a:off x="4831950" y="229350"/>
            <a:ext cx="4052099" cy="2006450"/>
          </a:xfrm>
          <a:prstGeom prst="rect">
            <a:avLst/>
          </a:prstGeom>
          <a:noFill/>
          <a:ln>
            <a:noFill/>
          </a:ln>
        </p:spPr>
      </p:pic>
      <p:pic>
        <p:nvPicPr>
          <p:cNvPr id="189" name="Google Shape;189;p37"/>
          <p:cNvPicPr preferRelativeResize="0"/>
          <p:nvPr/>
        </p:nvPicPr>
        <p:blipFill>
          <a:blip r:embed="rId4">
            <a:alphaModFix/>
          </a:blip>
          <a:stretch>
            <a:fillRect/>
          </a:stretch>
        </p:blipFill>
        <p:spPr>
          <a:xfrm>
            <a:off x="4831950" y="3107825"/>
            <a:ext cx="4099674" cy="19199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3"/>
        <p:cNvGrpSpPr/>
        <p:nvPr/>
      </p:nvGrpSpPr>
      <p:grpSpPr>
        <a:xfrm>
          <a:off x="0" y="0"/>
          <a:ext cx="0" cy="0"/>
          <a:chOff x="0" y="0"/>
          <a:chExt cx="0" cy="0"/>
        </a:xfrm>
      </p:grpSpPr>
      <p:pic>
        <p:nvPicPr>
          <p:cNvPr id="194" name="Google Shape;194;p38"/>
          <p:cNvPicPr preferRelativeResize="0"/>
          <p:nvPr/>
        </p:nvPicPr>
        <p:blipFill>
          <a:blip r:embed="rId3">
            <a:alphaModFix/>
          </a:blip>
          <a:stretch>
            <a:fillRect/>
          </a:stretch>
        </p:blipFill>
        <p:spPr>
          <a:xfrm>
            <a:off x="3254250" y="0"/>
            <a:ext cx="5889749" cy="5143501"/>
          </a:xfrm>
          <a:prstGeom prst="rect">
            <a:avLst/>
          </a:prstGeom>
          <a:noFill/>
          <a:ln>
            <a:noFill/>
          </a:ln>
        </p:spPr>
      </p:pic>
      <p:sp>
        <p:nvSpPr>
          <p:cNvPr id="195" name="Google Shape;195;p38"/>
          <p:cNvSpPr txBox="1"/>
          <p:nvPr/>
        </p:nvSpPr>
        <p:spPr>
          <a:xfrm>
            <a:off x="57925" y="69500"/>
            <a:ext cx="3196200" cy="172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u="sng">
                <a:latin typeface="Proxima Nova"/>
                <a:ea typeface="Proxima Nova"/>
                <a:cs typeface="Proxima Nova"/>
                <a:sym typeface="Proxima Nova"/>
              </a:rPr>
              <a:t>Rising value of maximum temperature occurring every year</a:t>
            </a:r>
            <a:endParaRPr sz="2500" u="sng">
              <a:latin typeface="Proxima Nova"/>
              <a:ea typeface="Proxima Nova"/>
              <a:cs typeface="Proxima Nova"/>
              <a:sym typeface="Proxima Nova"/>
            </a:endParaRPr>
          </a:p>
        </p:txBody>
      </p:sp>
      <p:sp>
        <p:nvSpPr>
          <p:cNvPr id="196" name="Google Shape;196;p38"/>
          <p:cNvSpPr txBox="1"/>
          <p:nvPr/>
        </p:nvSpPr>
        <p:spPr>
          <a:xfrm>
            <a:off x="57925" y="1793300"/>
            <a:ext cx="31962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So as we can see from graph, maximum temperature value is also increasing year by year. </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Most climate change experts agree that greenhouse gases ― which trap heat and prevent it from leaving the Earth's atmosphere ― are mostly responsible for the temperature spike. Even with a worldwide emphasis on reduced greenhouse emissions, temperatures values continue to climb. That’s the main reason why every summer we feel temperature more than the previous year summer.</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9"/>
          <p:cNvSpPr txBox="1">
            <a:spLocks noGrp="1"/>
          </p:cNvSpPr>
          <p:nvPr>
            <p:ph type="title"/>
          </p:nvPr>
        </p:nvSpPr>
        <p:spPr>
          <a:xfrm>
            <a:off x="214750" y="271125"/>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Melting of Glaciers</a:t>
            </a:r>
            <a:endParaRPr/>
          </a:p>
        </p:txBody>
      </p:sp>
      <p:pic>
        <p:nvPicPr>
          <p:cNvPr id="202" name="Google Shape;202;p39"/>
          <p:cNvPicPr preferRelativeResize="0"/>
          <p:nvPr/>
        </p:nvPicPr>
        <p:blipFill>
          <a:blip r:embed="rId3">
            <a:alphaModFix/>
          </a:blip>
          <a:stretch>
            <a:fillRect/>
          </a:stretch>
        </p:blipFill>
        <p:spPr>
          <a:xfrm>
            <a:off x="4812275" y="841075"/>
            <a:ext cx="4094552" cy="3461349"/>
          </a:xfrm>
          <a:prstGeom prst="rect">
            <a:avLst/>
          </a:prstGeom>
          <a:noFill/>
          <a:ln>
            <a:noFill/>
          </a:ln>
        </p:spPr>
      </p:pic>
      <p:sp>
        <p:nvSpPr>
          <p:cNvPr id="203" name="Google Shape;203;p39"/>
          <p:cNvSpPr txBox="1"/>
          <p:nvPr/>
        </p:nvSpPr>
        <p:spPr>
          <a:xfrm>
            <a:off x="156400" y="1859850"/>
            <a:ext cx="4177200" cy="3047700"/>
          </a:xfrm>
          <a:prstGeom prst="rect">
            <a:avLst/>
          </a:prstGeom>
          <a:noFill/>
          <a:ln>
            <a:noFill/>
          </a:ln>
        </p:spPr>
        <p:txBody>
          <a:bodyPr spcFirstLastPara="1" wrap="square" lIns="91425" tIns="91425" rIns="91425" bIns="91425" anchor="t" anchorCtr="0">
            <a:spAutoFit/>
          </a:bodyPr>
          <a:lstStyle/>
          <a:p>
            <a:pPr marL="457200" lvl="0" indent="-327025" algn="l" rtl="0">
              <a:spcBef>
                <a:spcPts val="0"/>
              </a:spcBef>
              <a:spcAft>
                <a:spcPts val="0"/>
              </a:spcAft>
              <a:buSzPts val="1550"/>
              <a:buChar char="●"/>
            </a:pPr>
            <a:r>
              <a:rPr lang="en" sz="1550">
                <a:highlight>
                  <a:srgbClr val="FFFFFF"/>
                </a:highlight>
              </a:rPr>
              <a:t>Glaciers are melting at a very high speed.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According to 3D satellite measurements of all the world's mountain sources, we are losing 31% extra snow that we used to lose 15 years back.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Scientists across the world are blaming human activities for this high rate. </a:t>
            </a:r>
            <a:endParaRPr sz="1550">
              <a:highlight>
                <a:srgbClr val="FFFFFF"/>
              </a:highlight>
            </a:endParaRPr>
          </a:p>
          <a:p>
            <a:pPr marL="457200" lvl="0" indent="-327025" algn="l" rtl="0">
              <a:spcBef>
                <a:spcPts val="0"/>
              </a:spcBef>
              <a:spcAft>
                <a:spcPts val="0"/>
              </a:spcAft>
              <a:buSzPts val="1550"/>
              <a:buChar char="●"/>
            </a:pPr>
            <a:r>
              <a:rPr lang="en" sz="1550">
                <a:highlight>
                  <a:srgbClr val="FFFFFF"/>
                </a:highlight>
              </a:rPr>
              <a:t>Using recent satellite data, scientists are suggesting that we are losing around 300 billion metric tons of ice and snow since 2015.</a:t>
            </a:r>
            <a:endParaRPr sz="19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0"/>
          <p:cNvSpPr txBox="1">
            <a:spLocks noGrp="1"/>
          </p:cNvSpPr>
          <p:nvPr>
            <p:ph type="title"/>
          </p:nvPr>
        </p:nvSpPr>
        <p:spPr>
          <a:xfrm>
            <a:off x="255850" y="420750"/>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Rise in Sea level</a:t>
            </a:r>
            <a:endParaRPr/>
          </a:p>
        </p:txBody>
      </p:sp>
      <p:sp>
        <p:nvSpPr>
          <p:cNvPr id="209" name="Google Shape;209;p40"/>
          <p:cNvSpPr txBox="1">
            <a:spLocks noGrp="1"/>
          </p:cNvSpPr>
          <p:nvPr>
            <p:ph type="body" idx="2"/>
          </p:nvPr>
        </p:nvSpPr>
        <p:spPr>
          <a:xfrm>
            <a:off x="4939500" y="724200"/>
            <a:ext cx="3837000" cy="147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300"/>
              <a:t>Rise in Sea-level (1985-2019)</a:t>
            </a:r>
            <a:endParaRPr sz="2300"/>
          </a:p>
        </p:txBody>
      </p:sp>
      <p:pic>
        <p:nvPicPr>
          <p:cNvPr id="210" name="Google Shape;210;p40"/>
          <p:cNvPicPr preferRelativeResize="0"/>
          <p:nvPr/>
        </p:nvPicPr>
        <p:blipFill>
          <a:blip r:embed="rId3">
            <a:alphaModFix/>
          </a:blip>
          <a:stretch>
            <a:fillRect/>
          </a:stretch>
        </p:blipFill>
        <p:spPr>
          <a:xfrm>
            <a:off x="4769400" y="1277775"/>
            <a:ext cx="4177201" cy="2917999"/>
          </a:xfrm>
          <a:prstGeom prst="rect">
            <a:avLst/>
          </a:prstGeom>
          <a:noFill/>
          <a:ln>
            <a:noFill/>
          </a:ln>
        </p:spPr>
      </p:pic>
      <p:sp>
        <p:nvSpPr>
          <p:cNvPr id="211" name="Google Shape;211;p40"/>
          <p:cNvSpPr txBox="1"/>
          <p:nvPr/>
        </p:nvSpPr>
        <p:spPr>
          <a:xfrm>
            <a:off x="498350" y="1890175"/>
            <a:ext cx="3479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Proxima Nova"/>
                <a:ea typeface="Proxima Nova"/>
                <a:cs typeface="Proxima Nova"/>
                <a:sym typeface="Proxima Nova"/>
              </a:rPr>
              <a:t>We can clearly visualize that Sea level is rising at a very high rate. The rate is increasing year by year. If this rate would keep increasing, we may lose 50% of Mumbai, Cochin, Bhavnagar, Mangalore, Chennai and many more cities by this century.</a:t>
            </a:r>
            <a:endParaRPr sz="16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1"/>
          <p:cNvSpPr txBox="1">
            <a:spLocks noGrp="1"/>
          </p:cNvSpPr>
          <p:nvPr>
            <p:ph type="title"/>
          </p:nvPr>
        </p:nvSpPr>
        <p:spPr>
          <a:xfrm>
            <a:off x="147250" y="193225"/>
            <a:ext cx="4177200" cy="151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Plastic Waste from countries</a:t>
            </a:r>
            <a:endParaRPr/>
          </a:p>
        </p:txBody>
      </p:sp>
      <p:sp>
        <p:nvSpPr>
          <p:cNvPr id="217" name="Google Shape;217;p41"/>
          <p:cNvSpPr txBox="1"/>
          <p:nvPr/>
        </p:nvSpPr>
        <p:spPr>
          <a:xfrm>
            <a:off x="4805950" y="889875"/>
            <a:ext cx="421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MAP : Coastal Population VS Littered Plastic Waste</a:t>
            </a:r>
            <a:endParaRPr>
              <a:solidFill>
                <a:schemeClr val="lt1"/>
              </a:solidFill>
              <a:latin typeface="Proxima Nova"/>
              <a:ea typeface="Proxima Nova"/>
              <a:cs typeface="Proxima Nova"/>
              <a:sym typeface="Proxima Nova"/>
            </a:endParaRPr>
          </a:p>
        </p:txBody>
      </p:sp>
      <p:pic>
        <p:nvPicPr>
          <p:cNvPr id="218" name="Google Shape;218;p41"/>
          <p:cNvPicPr preferRelativeResize="0"/>
          <p:nvPr/>
        </p:nvPicPr>
        <p:blipFill>
          <a:blip r:embed="rId3">
            <a:alphaModFix/>
          </a:blip>
          <a:stretch>
            <a:fillRect/>
          </a:stretch>
        </p:blipFill>
        <p:spPr>
          <a:xfrm>
            <a:off x="4743050" y="1779450"/>
            <a:ext cx="4343801" cy="2234176"/>
          </a:xfrm>
          <a:prstGeom prst="rect">
            <a:avLst/>
          </a:prstGeom>
          <a:noFill/>
          <a:ln>
            <a:noFill/>
          </a:ln>
        </p:spPr>
      </p:pic>
      <p:sp>
        <p:nvSpPr>
          <p:cNvPr id="219" name="Google Shape;219;p41"/>
          <p:cNvSpPr txBox="1"/>
          <p:nvPr/>
        </p:nvSpPr>
        <p:spPr>
          <a:xfrm>
            <a:off x="243700" y="1779450"/>
            <a:ext cx="3984300" cy="3263100"/>
          </a:xfrm>
          <a:prstGeom prst="rect">
            <a:avLst/>
          </a:prstGeom>
          <a:noFill/>
          <a:ln>
            <a:noFill/>
          </a:ln>
        </p:spPr>
        <p:txBody>
          <a:bodyPr spcFirstLastPara="1" wrap="square" lIns="91425" tIns="91425" rIns="91425" bIns="91425" anchor="t" anchorCtr="0">
            <a:spAutoFit/>
          </a:bodyPr>
          <a:lstStyle/>
          <a:p>
            <a:pPr marL="457200" lvl="0" indent="-307975" algn="l" rtl="0">
              <a:spcBef>
                <a:spcPts val="0"/>
              </a:spcBef>
              <a:spcAft>
                <a:spcPts val="0"/>
              </a:spcAft>
              <a:buSzPts val="1250"/>
              <a:buChar char="●"/>
            </a:pPr>
            <a:r>
              <a:rPr lang="en" sz="1250">
                <a:highlight>
                  <a:srgbClr val="FFFFFF"/>
                </a:highlight>
              </a:rPr>
              <a:t>Rising Sea levels and melting of glaciers are not only problems going in oceans, but they are even more big problems which will affect human and aquatic lives in a very dangerous way.</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One of them is Mismanaged Plastic wastes which goes in the oceans through various ways.</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Now, when the sea animals consume these plastics, those toxins from plastics breaks inside their bodies. </a:t>
            </a:r>
            <a:endParaRPr sz="1250">
              <a:highlight>
                <a:srgbClr val="FFFFFF"/>
              </a:highlight>
            </a:endParaRPr>
          </a:p>
          <a:p>
            <a:pPr marL="457200" lvl="0" indent="-307975" algn="l" rtl="0">
              <a:spcBef>
                <a:spcPts val="0"/>
              </a:spcBef>
              <a:spcAft>
                <a:spcPts val="0"/>
              </a:spcAft>
              <a:buSzPts val="1250"/>
              <a:buChar char="●"/>
            </a:pPr>
            <a:r>
              <a:rPr lang="en" sz="1250">
                <a:highlight>
                  <a:srgbClr val="FFFFFF"/>
                </a:highlight>
              </a:rPr>
              <a:t>Then human consuming those seafoods are also consuming these toxins. The problem is that some of these toxins are linked to hormonal inabilities and developmental problems.</a:t>
            </a:r>
            <a:endParaRPr sz="125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2"/>
          <p:cNvSpPr txBox="1">
            <a:spLocks noGrp="1"/>
          </p:cNvSpPr>
          <p:nvPr>
            <p:ph type="title"/>
          </p:nvPr>
        </p:nvSpPr>
        <p:spPr>
          <a:xfrm>
            <a:off x="193300" y="837325"/>
            <a:ext cx="4177200" cy="248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Natural Disasters</a:t>
            </a:r>
            <a:endParaRPr/>
          </a:p>
          <a:p>
            <a:pPr marL="0" lvl="0" indent="0" algn="l" rtl="0">
              <a:spcBef>
                <a:spcPts val="0"/>
              </a:spcBef>
              <a:spcAft>
                <a:spcPts val="0"/>
              </a:spcAft>
              <a:buNone/>
            </a:pPr>
            <a:endParaRPr/>
          </a:p>
          <a:p>
            <a:pPr marL="0" lvl="0" indent="0" algn="ctr" rtl="0">
              <a:spcBef>
                <a:spcPts val="0"/>
              </a:spcBef>
              <a:spcAft>
                <a:spcPts val="0"/>
              </a:spcAft>
              <a:buNone/>
            </a:pPr>
            <a:r>
              <a:rPr lang="en" sz="2000"/>
              <a:t>Top 3 Natural Disasters by Number of Global Deaths:</a:t>
            </a:r>
            <a:endParaRPr sz="2000"/>
          </a:p>
          <a:p>
            <a:pPr marL="0" lvl="0" indent="0" algn="l" rtl="0">
              <a:spcBef>
                <a:spcPts val="0"/>
              </a:spcBef>
              <a:spcAft>
                <a:spcPts val="0"/>
              </a:spcAft>
              <a:buNone/>
            </a:pPr>
            <a:endParaRPr sz="2000"/>
          </a:p>
        </p:txBody>
      </p:sp>
      <p:sp>
        <p:nvSpPr>
          <p:cNvPr id="225" name="Google Shape;225;p42"/>
          <p:cNvSpPr txBox="1">
            <a:spLocks noGrp="1"/>
          </p:cNvSpPr>
          <p:nvPr>
            <p:ph type="body" idx="2"/>
          </p:nvPr>
        </p:nvSpPr>
        <p:spPr>
          <a:xfrm>
            <a:off x="4897600" y="391050"/>
            <a:ext cx="3914400" cy="15045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We analyze the global data for common natural disasters.</a:t>
            </a:r>
            <a:endParaRPr sz="2400"/>
          </a:p>
        </p:txBody>
      </p:sp>
      <p:pic>
        <p:nvPicPr>
          <p:cNvPr id="226" name="Google Shape;226;p42"/>
          <p:cNvPicPr preferRelativeResize="0"/>
          <p:nvPr/>
        </p:nvPicPr>
        <p:blipFill rotWithShape="1">
          <a:blip r:embed="rId3">
            <a:alphaModFix/>
          </a:blip>
          <a:srcRect b="16784"/>
          <a:stretch/>
        </p:blipFill>
        <p:spPr>
          <a:xfrm>
            <a:off x="5000050" y="1772550"/>
            <a:ext cx="3786700" cy="3227500"/>
          </a:xfrm>
          <a:prstGeom prst="rect">
            <a:avLst/>
          </a:prstGeom>
          <a:noFill/>
          <a:ln>
            <a:noFill/>
          </a:ln>
        </p:spPr>
      </p:pic>
      <p:sp>
        <p:nvSpPr>
          <p:cNvPr id="227" name="Google Shape;227;p42"/>
          <p:cNvSpPr txBox="1"/>
          <p:nvPr/>
        </p:nvSpPr>
        <p:spPr>
          <a:xfrm>
            <a:off x="1021300" y="3321625"/>
            <a:ext cx="2521200" cy="11082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Draught</a:t>
            </a:r>
            <a:endParaRPr sz="2000">
              <a:solidFill>
                <a:schemeClr val="dk1"/>
              </a:solidFill>
              <a:latin typeface="Proxima Nova"/>
              <a:ea typeface="Proxima Nova"/>
              <a:cs typeface="Proxima Nova"/>
              <a:sym typeface="Proxima Nova"/>
            </a:endParaRPr>
          </a:p>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Flood</a:t>
            </a:r>
            <a:endParaRPr sz="2000">
              <a:solidFill>
                <a:schemeClr val="dk1"/>
              </a:solidFill>
              <a:latin typeface="Proxima Nova"/>
              <a:ea typeface="Proxima Nova"/>
              <a:cs typeface="Proxima Nova"/>
              <a:sym typeface="Proxima Nova"/>
            </a:endParaRPr>
          </a:p>
          <a:p>
            <a:pPr marL="457200" lvl="0" indent="-355600" algn="l" rtl="0">
              <a:spcBef>
                <a:spcPts val="0"/>
              </a:spcBef>
              <a:spcAft>
                <a:spcPts val="0"/>
              </a:spcAft>
              <a:buClr>
                <a:schemeClr val="dk1"/>
              </a:buClr>
              <a:buSzPts val="2000"/>
              <a:buFont typeface="Proxima Nova"/>
              <a:buAutoNum type="arabicPeriod"/>
            </a:pPr>
            <a:r>
              <a:rPr lang="en" sz="2000">
                <a:solidFill>
                  <a:schemeClr val="dk1"/>
                </a:solidFill>
                <a:latin typeface="Proxima Nova"/>
                <a:ea typeface="Proxima Nova"/>
                <a:cs typeface="Proxima Nova"/>
                <a:sym typeface="Proxima Nova"/>
              </a:rPr>
              <a:t>Earthquake</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Frequency of Natural Disasters has Increased in the Past Few Decades</a:t>
            </a:r>
            <a:endParaRPr sz="2000" b="1">
              <a:latin typeface="Proxima Nova"/>
              <a:ea typeface="Proxima Nova"/>
              <a:cs typeface="Proxima Nova"/>
              <a:sym typeface="Proxima Nova"/>
            </a:endParaRPr>
          </a:p>
        </p:txBody>
      </p:sp>
      <p:pic>
        <p:nvPicPr>
          <p:cNvPr id="233" name="Google Shape;233;p43"/>
          <p:cNvPicPr preferRelativeResize="0"/>
          <p:nvPr/>
        </p:nvPicPr>
        <p:blipFill>
          <a:blip r:embed="rId3">
            <a:alphaModFix/>
          </a:blip>
          <a:stretch>
            <a:fillRect/>
          </a:stretch>
        </p:blipFill>
        <p:spPr>
          <a:xfrm>
            <a:off x="312850" y="993725"/>
            <a:ext cx="8446748" cy="39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109"/>
        <p:cNvGrpSpPr/>
        <p:nvPr/>
      </p:nvGrpSpPr>
      <p:grpSpPr>
        <a:xfrm>
          <a:off x="0" y="0"/>
          <a:ext cx="0" cy="0"/>
          <a:chOff x="0" y="0"/>
          <a:chExt cx="0" cy="0"/>
        </a:xfrm>
      </p:grpSpPr>
      <p:pic>
        <p:nvPicPr>
          <p:cNvPr id="110" name="Google Shape;110;p26"/>
          <p:cNvPicPr preferRelativeResize="0"/>
          <p:nvPr/>
        </p:nvPicPr>
        <p:blipFill>
          <a:blip r:embed="rId3">
            <a:alphaModFix/>
          </a:blip>
          <a:stretch>
            <a:fillRect/>
          </a:stretch>
        </p:blipFill>
        <p:spPr>
          <a:xfrm>
            <a:off x="292612" y="162725"/>
            <a:ext cx="8558775" cy="4818049"/>
          </a:xfrm>
          <a:prstGeom prst="rect">
            <a:avLst/>
          </a:prstGeom>
          <a:noFill/>
          <a:ln>
            <a:noFill/>
          </a:ln>
        </p:spPr>
      </p:pic>
      <p:sp>
        <p:nvSpPr>
          <p:cNvPr id="111" name="Google Shape;111;p26"/>
          <p:cNvSpPr txBox="1"/>
          <p:nvPr/>
        </p:nvSpPr>
        <p:spPr>
          <a:xfrm>
            <a:off x="863550" y="487675"/>
            <a:ext cx="7416900" cy="4149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3000" b="1">
                <a:solidFill>
                  <a:srgbClr val="999999"/>
                </a:solidFill>
                <a:latin typeface="Raleway"/>
                <a:ea typeface="Raleway"/>
                <a:cs typeface="Raleway"/>
                <a:sym typeface="Raleway"/>
              </a:rPr>
              <a:t>Introduction</a:t>
            </a:r>
            <a:endParaRPr sz="3000" b="1">
              <a:solidFill>
                <a:srgbClr val="999999"/>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b="1">
                <a:solidFill>
                  <a:srgbClr val="353535"/>
                </a:solidFill>
                <a:latin typeface="Raleway"/>
                <a:ea typeface="Raleway"/>
                <a:cs typeface="Raleway"/>
                <a:sym typeface="Raleway"/>
              </a:rPr>
              <a:t>In today’s era, large-scale industries are fueling environmental degradation which when combined on a global scale can cause extreme weathers, economic loss, and frequency of natural disasters.  Therefore, we  need  to  act  on  the  sources  that  are  inducing  climate  change  and  in-turn  reduce  the  rate  of  global temperature rise.</a:t>
            </a: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r>
              <a:rPr lang="en" b="1">
                <a:solidFill>
                  <a:srgbClr val="353535"/>
                </a:solidFill>
                <a:latin typeface="Raleway"/>
                <a:ea typeface="Raleway"/>
                <a:cs typeface="Raleway"/>
                <a:sym typeface="Raleway"/>
              </a:rPr>
              <a:t>We aim to analyze the common factors that induce climate change. </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Global Greenhouse-Gas Emissions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Rise in Temperature</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Melting of Glaciers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Rise in Sea-level</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Plastic Waste in Oceans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Deforestation and Correlation with Endangered Indigineous Species</a:t>
            </a:r>
            <a:endParaRPr b="1">
              <a:solidFill>
                <a:srgbClr val="353535"/>
              </a:solidFill>
              <a:latin typeface="Raleway"/>
              <a:ea typeface="Raleway"/>
              <a:cs typeface="Raleway"/>
              <a:sym typeface="Raleway"/>
            </a:endParaRPr>
          </a:p>
          <a:p>
            <a:pPr marL="457200" lvl="0" indent="-317500" algn="l" rtl="0">
              <a:spcBef>
                <a:spcPts val="0"/>
              </a:spcBef>
              <a:spcAft>
                <a:spcPts val="0"/>
              </a:spcAft>
              <a:buClr>
                <a:srgbClr val="353535"/>
              </a:buClr>
              <a:buSzPts val="1400"/>
              <a:buFont typeface="Raleway"/>
              <a:buAutoNum type="arabicPeriod"/>
            </a:pPr>
            <a:r>
              <a:rPr lang="en" b="1">
                <a:solidFill>
                  <a:srgbClr val="353535"/>
                </a:solidFill>
                <a:latin typeface="Raleway"/>
                <a:ea typeface="Raleway"/>
                <a:cs typeface="Raleway"/>
                <a:sym typeface="Raleway"/>
              </a:rPr>
              <a:t>Natural Disasters</a:t>
            </a:r>
            <a:endParaRPr b="1">
              <a:solidFill>
                <a:srgbClr val="353535"/>
              </a:solidFill>
              <a:latin typeface="Raleway"/>
              <a:ea typeface="Raleway"/>
              <a:cs typeface="Raleway"/>
              <a:sym typeface="Raleway"/>
            </a:endParaRPr>
          </a:p>
          <a:p>
            <a:pPr marL="0" lvl="0" indent="0" algn="l" rtl="0">
              <a:spcBef>
                <a:spcPts val="0"/>
              </a:spcBef>
              <a:spcAft>
                <a:spcPts val="0"/>
              </a:spcAft>
              <a:buClr>
                <a:schemeClr val="dk2"/>
              </a:buClr>
              <a:buSzPts val="1100"/>
              <a:buFont typeface="Arial"/>
              <a:buNone/>
            </a:pPr>
            <a:endParaRPr b="1">
              <a:solidFill>
                <a:srgbClr val="353535"/>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p:nvPr/>
        </p:nvSpPr>
        <p:spPr>
          <a:xfrm>
            <a:off x="85500" y="190575"/>
            <a:ext cx="8973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Draught, Floods, and Earthquakes Have Wrecked the Most Havoc</a:t>
            </a:r>
            <a:endParaRPr sz="2000" b="1">
              <a:latin typeface="Proxima Nova"/>
              <a:ea typeface="Proxima Nova"/>
              <a:cs typeface="Proxima Nova"/>
              <a:sym typeface="Proxima Nova"/>
            </a:endParaRPr>
          </a:p>
        </p:txBody>
      </p:sp>
      <p:pic>
        <p:nvPicPr>
          <p:cNvPr id="239" name="Google Shape;239;p44"/>
          <p:cNvPicPr preferRelativeResize="0"/>
          <p:nvPr/>
        </p:nvPicPr>
        <p:blipFill>
          <a:blip r:embed="rId3">
            <a:alphaModFix/>
          </a:blip>
          <a:stretch>
            <a:fillRect/>
          </a:stretch>
        </p:blipFill>
        <p:spPr>
          <a:xfrm>
            <a:off x="239225" y="800500"/>
            <a:ext cx="8713599" cy="4232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193300" y="2194350"/>
            <a:ext cx="4177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Deforestation</a:t>
            </a:r>
            <a:endParaRPr/>
          </a:p>
        </p:txBody>
      </p:sp>
      <p:sp>
        <p:nvSpPr>
          <p:cNvPr id="245" name="Google Shape;245;p4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We will investigate if there is any relationship between the amount of forest area lost due to deforestation and the number of endangered indigenous species.</a:t>
            </a:r>
            <a:endParaRPr sz="2400"/>
          </a:p>
          <a:p>
            <a:pPr marL="0" lvl="0" indent="0" algn="l" rtl="0">
              <a:spcBef>
                <a:spcPts val="1600"/>
              </a:spcBef>
              <a:spcAft>
                <a:spcPts val="1600"/>
              </a:spcAft>
              <a:buNone/>
            </a:pP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a:spLocks noGrp="1"/>
          </p:cNvSpPr>
          <p:nvPr>
            <p:ph type="title"/>
          </p:nvPr>
        </p:nvSpPr>
        <p:spPr>
          <a:xfrm>
            <a:off x="349400" y="515250"/>
            <a:ext cx="3782100" cy="4396500"/>
          </a:xfrm>
          <a:prstGeom prst="rect">
            <a:avLst/>
          </a:prstGeom>
        </p:spPr>
        <p:txBody>
          <a:bodyPr spcFirstLastPara="1" wrap="square" lIns="91425" tIns="91425" rIns="91425" bIns="91425" anchor="b" anchorCtr="0">
            <a:noAutofit/>
          </a:bodyPr>
          <a:lstStyle/>
          <a:p>
            <a:pPr marL="0" lvl="0" indent="0" algn="just" rtl="0">
              <a:lnSpc>
                <a:spcPct val="115000"/>
              </a:lnSpc>
              <a:spcBef>
                <a:spcPts val="1200"/>
              </a:spcBef>
              <a:spcAft>
                <a:spcPts val="0"/>
              </a:spcAft>
              <a:buNone/>
            </a:pPr>
            <a:r>
              <a:rPr lang="en" sz="1600">
                <a:solidFill>
                  <a:srgbClr val="000000"/>
                </a:solidFill>
              </a:rPr>
              <a:t>We calculated the pearson and spearman correlation coefficient between the amount of forest area lost due to deforestation and the various number of endangered indigenous species.</a:t>
            </a:r>
            <a:endParaRPr sz="1600">
              <a:solidFill>
                <a:srgbClr val="000000"/>
              </a:solidFill>
            </a:endParaRPr>
          </a:p>
          <a:p>
            <a:pPr marL="0" lvl="0" indent="0" algn="just" rtl="0">
              <a:lnSpc>
                <a:spcPct val="115000"/>
              </a:lnSpc>
              <a:spcBef>
                <a:spcPts val="1200"/>
              </a:spcBef>
              <a:spcAft>
                <a:spcPts val="0"/>
              </a:spcAft>
              <a:buNone/>
            </a:pPr>
            <a:r>
              <a:rPr lang="en" sz="1600">
                <a:solidFill>
                  <a:srgbClr val="000000"/>
                </a:solidFill>
              </a:rPr>
              <a:t>There seems to be a weak positive correlation between the amount of forest area lost due to deforestation and the number of endangered indigenous species for :</a:t>
            </a:r>
            <a:endParaRPr sz="1600">
              <a:solidFill>
                <a:srgbClr val="000000"/>
              </a:solidFill>
            </a:endParaRPr>
          </a:p>
          <a:p>
            <a:pPr marL="457200" lvl="0" indent="-330200" algn="just" rtl="0">
              <a:lnSpc>
                <a:spcPct val="115000"/>
              </a:lnSpc>
              <a:spcBef>
                <a:spcPts val="1200"/>
              </a:spcBef>
              <a:spcAft>
                <a:spcPts val="0"/>
              </a:spcAft>
              <a:buClr>
                <a:srgbClr val="000000"/>
              </a:buClr>
              <a:buSzPts val="1600"/>
              <a:buChar char="●"/>
            </a:pPr>
            <a:r>
              <a:rPr lang="en" sz="1600">
                <a:solidFill>
                  <a:srgbClr val="000000"/>
                </a:solidFill>
              </a:rPr>
              <a:t>Birds</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en" sz="1600">
                <a:solidFill>
                  <a:srgbClr val="000000"/>
                </a:solidFill>
              </a:rPr>
              <a:t>Mosses</a:t>
            </a:r>
            <a:endParaRPr sz="1600">
              <a:solidFill>
                <a:srgbClr val="000000"/>
              </a:solidFill>
            </a:endParaRPr>
          </a:p>
          <a:p>
            <a:pPr marL="457200" lvl="0" indent="-330200" algn="just" rtl="0">
              <a:lnSpc>
                <a:spcPct val="115000"/>
              </a:lnSpc>
              <a:spcBef>
                <a:spcPts val="0"/>
              </a:spcBef>
              <a:spcAft>
                <a:spcPts val="0"/>
              </a:spcAft>
              <a:buClr>
                <a:srgbClr val="000000"/>
              </a:buClr>
              <a:buSzPts val="1600"/>
              <a:buChar char="●"/>
            </a:pPr>
            <a:r>
              <a:rPr lang="en" sz="1600">
                <a:solidFill>
                  <a:srgbClr val="000000"/>
                </a:solidFill>
              </a:rPr>
              <a:t>Lichens</a:t>
            </a:r>
            <a:endParaRPr sz="1600">
              <a:solidFill>
                <a:srgbClr val="000000"/>
              </a:solidFill>
            </a:endParaRPr>
          </a:p>
        </p:txBody>
      </p:sp>
      <p:sp>
        <p:nvSpPr>
          <p:cNvPr id="251" name="Google Shape;251;p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a:p>
          <a:p>
            <a:pPr marL="0" lvl="0" indent="0" algn="l" rtl="0">
              <a:spcBef>
                <a:spcPts val="1600"/>
              </a:spcBef>
              <a:spcAft>
                <a:spcPts val="1600"/>
              </a:spcAft>
              <a:buNone/>
            </a:pPr>
            <a:endParaRPr sz="2400"/>
          </a:p>
        </p:txBody>
      </p:sp>
      <p:pic>
        <p:nvPicPr>
          <p:cNvPr id="252" name="Google Shape;252;p46"/>
          <p:cNvPicPr preferRelativeResize="0"/>
          <p:nvPr/>
        </p:nvPicPr>
        <p:blipFill>
          <a:blip r:embed="rId3">
            <a:alphaModFix/>
          </a:blip>
          <a:stretch>
            <a:fillRect/>
          </a:stretch>
        </p:blipFill>
        <p:spPr>
          <a:xfrm>
            <a:off x="4369775" y="-5100"/>
            <a:ext cx="4774225" cy="5153700"/>
          </a:xfrm>
          <a:prstGeom prst="rect">
            <a:avLst/>
          </a:prstGeom>
          <a:noFill/>
          <a:ln>
            <a:noFill/>
          </a:ln>
        </p:spPr>
      </p:pic>
      <p:cxnSp>
        <p:nvCxnSpPr>
          <p:cNvPr id="253" name="Google Shape;253;p46"/>
          <p:cNvCxnSpPr/>
          <p:nvPr/>
        </p:nvCxnSpPr>
        <p:spPr>
          <a:xfrm flipH="1">
            <a:off x="4299625" y="10050"/>
            <a:ext cx="20100" cy="5153700"/>
          </a:xfrm>
          <a:prstGeom prst="straightConnector1">
            <a:avLst/>
          </a:prstGeom>
          <a:noFill/>
          <a:ln w="28575" cap="flat" cmpd="sng">
            <a:solidFill>
              <a:srgbClr val="38761D"/>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sp>
        <p:nvSpPr>
          <p:cNvPr id="259" name="Google Shape;259;p47"/>
          <p:cNvSpPr txBox="1">
            <a:spLocks noGrp="1"/>
          </p:cNvSpPr>
          <p:nvPr>
            <p:ph type="body" idx="1"/>
          </p:nvPr>
        </p:nvSpPr>
        <p:spPr>
          <a:xfrm>
            <a:off x="311700" y="1396375"/>
            <a:ext cx="8520600" cy="31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In this project we have analyzed the data for common factors that induce climate-change. These events are highly correlated. </a:t>
            </a:r>
            <a:endParaRPr sz="1900"/>
          </a:p>
          <a:p>
            <a:pPr marL="457200" lvl="0" indent="-349250" algn="l" rtl="0">
              <a:spcBef>
                <a:spcPts val="1600"/>
              </a:spcBef>
              <a:spcAft>
                <a:spcPts val="0"/>
              </a:spcAft>
              <a:buSzPts val="1900"/>
              <a:buChar char="●"/>
            </a:pPr>
            <a:r>
              <a:rPr lang="en" sz="1900"/>
              <a:t>High GHG-Emission causes Global Warming</a:t>
            </a:r>
            <a:endParaRPr sz="1900"/>
          </a:p>
          <a:p>
            <a:pPr marL="457200" lvl="0" indent="-349250" algn="l" rtl="0">
              <a:spcBef>
                <a:spcPts val="0"/>
              </a:spcBef>
              <a:spcAft>
                <a:spcPts val="0"/>
              </a:spcAft>
              <a:buSzPts val="1900"/>
              <a:buChar char="●"/>
            </a:pPr>
            <a:r>
              <a:rPr lang="en" sz="1900"/>
              <a:t>Global warming Melts the Ice-Sheets and Glaciers</a:t>
            </a:r>
            <a:endParaRPr sz="1900"/>
          </a:p>
          <a:p>
            <a:pPr marL="457200" lvl="0" indent="-349250" algn="l" rtl="0">
              <a:spcBef>
                <a:spcPts val="0"/>
              </a:spcBef>
              <a:spcAft>
                <a:spcPts val="0"/>
              </a:spcAft>
              <a:buSzPts val="1900"/>
              <a:buChar char="●"/>
            </a:pPr>
            <a:r>
              <a:rPr lang="en" sz="1900"/>
              <a:t>Melting of Glaciers Causes a Rise in Sea-Level</a:t>
            </a:r>
            <a:endParaRPr sz="1900"/>
          </a:p>
          <a:p>
            <a:pPr marL="457200" lvl="0" indent="-349250" algn="l" rtl="0">
              <a:spcBef>
                <a:spcPts val="0"/>
              </a:spcBef>
              <a:spcAft>
                <a:spcPts val="0"/>
              </a:spcAft>
              <a:buSzPts val="1900"/>
              <a:buChar char="●"/>
            </a:pPr>
            <a:r>
              <a:rPr lang="en" sz="1900"/>
              <a:t>The combined effect of the above results into frequent natural disasters and climate anomalies.</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214750" y="1816950"/>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Greenhouse-Gas Emissions</a:t>
            </a:r>
            <a:endParaRPr/>
          </a:p>
        </p:txBody>
      </p:sp>
      <p:sp>
        <p:nvSpPr>
          <p:cNvPr id="117" name="Google Shape;117;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Greenhouse gases trap heat and make the planet warmer. These gas absorb and emit radiant energy within the thermal infrared range, causing the greenhouse effect.</a:t>
            </a:r>
            <a:endParaRPr sz="2400"/>
          </a:p>
          <a:p>
            <a:pPr marL="0" lvl="0" indent="0" algn="l" rtl="0">
              <a:spcBef>
                <a:spcPts val="1600"/>
              </a:spcBef>
              <a:spcAft>
                <a:spcPts val="1600"/>
              </a:spcAft>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8"/>
          <p:cNvPicPr preferRelativeResize="0"/>
          <p:nvPr/>
        </p:nvPicPr>
        <p:blipFill>
          <a:blip r:embed="rId3">
            <a:alphaModFix/>
          </a:blip>
          <a:stretch>
            <a:fillRect/>
          </a:stretch>
        </p:blipFill>
        <p:spPr>
          <a:xfrm>
            <a:off x="250025" y="1217100"/>
            <a:ext cx="3749400" cy="3662100"/>
          </a:xfrm>
          <a:prstGeom prst="rect">
            <a:avLst/>
          </a:prstGeom>
          <a:noFill/>
          <a:ln>
            <a:noFill/>
          </a:ln>
        </p:spPr>
      </p:pic>
      <p:pic>
        <p:nvPicPr>
          <p:cNvPr id="123" name="Google Shape;123;p28"/>
          <p:cNvPicPr preferRelativeResize="0"/>
          <p:nvPr/>
        </p:nvPicPr>
        <p:blipFill>
          <a:blip r:embed="rId4">
            <a:alphaModFix/>
          </a:blip>
          <a:stretch>
            <a:fillRect/>
          </a:stretch>
        </p:blipFill>
        <p:spPr>
          <a:xfrm>
            <a:off x="4333525" y="1217088"/>
            <a:ext cx="4619299" cy="3662100"/>
          </a:xfrm>
          <a:prstGeom prst="rect">
            <a:avLst/>
          </a:prstGeom>
          <a:noFill/>
          <a:ln>
            <a:noFill/>
          </a:ln>
        </p:spPr>
      </p:pic>
      <p:sp>
        <p:nvSpPr>
          <p:cNvPr id="124" name="Google Shape;124;p28"/>
          <p:cNvSpPr txBox="1"/>
          <p:nvPr/>
        </p:nvSpPr>
        <p:spPr>
          <a:xfrm>
            <a:off x="250025" y="262475"/>
            <a:ext cx="374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Analysis on </a:t>
            </a:r>
            <a:endParaRPr sz="2000" b="1">
              <a:latin typeface="Proxima Nova"/>
              <a:ea typeface="Proxima Nova"/>
              <a:cs typeface="Proxima Nova"/>
              <a:sym typeface="Proxima Nova"/>
            </a:endParaRPr>
          </a:p>
          <a:p>
            <a:pPr marL="0" lvl="0" indent="0" algn="ctr" rtl="0">
              <a:spcBef>
                <a:spcPts val="0"/>
              </a:spcBef>
              <a:spcAft>
                <a:spcPts val="0"/>
              </a:spcAft>
              <a:buNone/>
            </a:pPr>
            <a:r>
              <a:rPr lang="en" sz="2000" b="1">
                <a:latin typeface="Proxima Nova"/>
                <a:ea typeface="Proxima Nova"/>
                <a:cs typeface="Proxima Nova"/>
                <a:sym typeface="Proxima Nova"/>
              </a:rPr>
              <a:t>Greenhouse Gases </a:t>
            </a:r>
            <a:endParaRPr sz="2000" b="1">
              <a:latin typeface="Proxima Nova"/>
              <a:ea typeface="Proxima Nova"/>
              <a:cs typeface="Proxima Nova"/>
              <a:sym typeface="Proxima Nova"/>
            </a:endParaRPr>
          </a:p>
        </p:txBody>
      </p:sp>
      <p:sp>
        <p:nvSpPr>
          <p:cNvPr id="125" name="Google Shape;125;p28"/>
          <p:cNvSpPr txBox="1"/>
          <p:nvPr/>
        </p:nvSpPr>
        <p:spPr>
          <a:xfrm>
            <a:off x="4182725" y="416375"/>
            <a:ext cx="492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latin typeface="Proxima Nova"/>
                <a:ea typeface="Proxima Nova"/>
                <a:cs typeface="Proxima Nova"/>
                <a:sym typeface="Proxima Nova"/>
              </a:rPr>
              <a:t>Sector Wise Greenhouse Gas Emission</a:t>
            </a:r>
            <a:endParaRPr sz="2000" b="1">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9" title="ezgif.com-gif-maker (1).mp4">
            <a:hlinkClick r:id="rId3"/>
          </p:cNvPr>
          <p:cNvPicPr preferRelativeResize="0"/>
          <p:nvPr/>
        </p:nvPicPr>
        <p:blipFill>
          <a:blip r:embed="rId4">
            <a:alphaModFix/>
          </a:blip>
          <a:stretch>
            <a:fillRect/>
          </a:stretch>
        </p:blipFill>
        <p:spPr>
          <a:xfrm>
            <a:off x="101225" y="886875"/>
            <a:ext cx="5658750" cy="4155275"/>
          </a:xfrm>
          <a:prstGeom prst="rect">
            <a:avLst/>
          </a:prstGeom>
          <a:noFill/>
          <a:ln>
            <a:noFill/>
          </a:ln>
        </p:spPr>
      </p:pic>
      <p:pic>
        <p:nvPicPr>
          <p:cNvPr id="131" name="Google Shape;131;p29"/>
          <p:cNvPicPr preferRelativeResize="0"/>
          <p:nvPr/>
        </p:nvPicPr>
        <p:blipFill>
          <a:blip r:embed="rId5">
            <a:alphaModFix/>
          </a:blip>
          <a:stretch>
            <a:fillRect/>
          </a:stretch>
        </p:blipFill>
        <p:spPr>
          <a:xfrm>
            <a:off x="5913950" y="3071825"/>
            <a:ext cx="2957025" cy="1988325"/>
          </a:xfrm>
          <a:prstGeom prst="rect">
            <a:avLst/>
          </a:prstGeom>
          <a:noFill/>
          <a:ln>
            <a:noFill/>
          </a:ln>
        </p:spPr>
      </p:pic>
      <p:pic>
        <p:nvPicPr>
          <p:cNvPr id="132" name="Google Shape;132;p29"/>
          <p:cNvPicPr preferRelativeResize="0"/>
          <p:nvPr/>
        </p:nvPicPr>
        <p:blipFill>
          <a:blip r:embed="rId6">
            <a:alphaModFix/>
          </a:blip>
          <a:stretch>
            <a:fillRect/>
          </a:stretch>
        </p:blipFill>
        <p:spPr>
          <a:xfrm>
            <a:off x="5913950" y="904875"/>
            <a:ext cx="2957025" cy="2166950"/>
          </a:xfrm>
          <a:prstGeom prst="rect">
            <a:avLst/>
          </a:prstGeom>
          <a:noFill/>
          <a:ln>
            <a:noFill/>
          </a:ln>
        </p:spPr>
      </p:pic>
      <p:sp>
        <p:nvSpPr>
          <p:cNvPr id="133" name="Google Shape;133;p29"/>
          <p:cNvSpPr txBox="1"/>
          <p:nvPr/>
        </p:nvSpPr>
        <p:spPr>
          <a:xfrm>
            <a:off x="241100" y="332775"/>
            <a:ext cx="5379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Proxima Nova"/>
                <a:ea typeface="Proxima Nova"/>
                <a:cs typeface="Proxima Nova"/>
                <a:sym typeface="Proxima Nova"/>
              </a:rPr>
              <a:t>Change in global GHG emission over the last 29 years</a:t>
            </a:r>
            <a:endParaRPr sz="1600" b="1">
              <a:latin typeface="Proxima Nova"/>
              <a:ea typeface="Proxima Nova"/>
              <a:cs typeface="Proxima Nova"/>
              <a:sym typeface="Proxima Nova"/>
            </a:endParaRPr>
          </a:p>
        </p:txBody>
      </p:sp>
      <p:sp>
        <p:nvSpPr>
          <p:cNvPr id="134" name="Google Shape;134;p29"/>
          <p:cNvSpPr txBox="1"/>
          <p:nvPr/>
        </p:nvSpPr>
        <p:spPr>
          <a:xfrm>
            <a:off x="5911500" y="209775"/>
            <a:ext cx="289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Proxima Nova"/>
                <a:ea typeface="Proxima Nova"/>
                <a:cs typeface="Proxima Nova"/>
                <a:sym typeface="Proxima Nova"/>
              </a:rPr>
              <a:t>Correlation between GHG Emission and population</a:t>
            </a:r>
            <a:endParaRPr sz="1600" b="1">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113100" y="2614750"/>
            <a:ext cx="8893800" cy="43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Top 5 Highest and Lowest producers of GHG Emission per million population</a:t>
            </a:r>
            <a:endParaRPr sz="1900" b="1"/>
          </a:p>
        </p:txBody>
      </p:sp>
      <p:pic>
        <p:nvPicPr>
          <p:cNvPr id="140" name="Google Shape;140;p30"/>
          <p:cNvPicPr preferRelativeResize="0"/>
          <p:nvPr/>
        </p:nvPicPr>
        <p:blipFill>
          <a:blip r:embed="rId3">
            <a:alphaModFix/>
          </a:blip>
          <a:stretch>
            <a:fillRect/>
          </a:stretch>
        </p:blipFill>
        <p:spPr>
          <a:xfrm>
            <a:off x="743800" y="3047950"/>
            <a:ext cx="7578951" cy="2040350"/>
          </a:xfrm>
          <a:prstGeom prst="rect">
            <a:avLst/>
          </a:prstGeom>
          <a:noFill/>
          <a:ln>
            <a:noFill/>
          </a:ln>
        </p:spPr>
      </p:pic>
      <p:pic>
        <p:nvPicPr>
          <p:cNvPr id="141" name="Google Shape;141;p30"/>
          <p:cNvPicPr preferRelativeResize="0"/>
          <p:nvPr/>
        </p:nvPicPr>
        <p:blipFill>
          <a:blip r:embed="rId4">
            <a:alphaModFix/>
          </a:blip>
          <a:stretch>
            <a:fillRect/>
          </a:stretch>
        </p:blipFill>
        <p:spPr>
          <a:xfrm>
            <a:off x="743788" y="412100"/>
            <a:ext cx="7578974" cy="2202650"/>
          </a:xfrm>
          <a:prstGeom prst="rect">
            <a:avLst/>
          </a:prstGeom>
          <a:noFill/>
          <a:ln>
            <a:noFill/>
          </a:ln>
        </p:spPr>
      </p:pic>
      <p:sp>
        <p:nvSpPr>
          <p:cNvPr id="142" name="Google Shape;142;p30"/>
          <p:cNvSpPr txBox="1"/>
          <p:nvPr/>
        </p:nvSpPr>
        <p:spPr>
          <a:xfrm>
            <a:off x="59525" y="11900"/>
            <a:ext cx="8947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Proxima Nova"/>
                <a:ea typeface="Proxima Nova"/>
                <a:cs typeface="Proxima Nova"/>
                <a:sym typeface="Proxima Nova"/>
              </a:rPr>
              <a:t>Top 5 highest and lowest producers of GHG</a:t>
            </a:r>
            <a:r>
              <a:rPr lang="en" sz="1200" b="1">
                <a:latin typeface="Proxima Nova"/>
                <a:ea typeface="Proxima Nova"/>
                <a:cs typeface="Proxima Nova"/>
                <a:sym typeface="Proxima Nova"/>
              </a:rPr>
              <a:t> </a:t>
            </a:r>
            <a:endParaRPr sz="1200"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31"/>
          <p:cNvPicPr preferRelativeResize="0"/>
          <p:nvPr/>
        </p:nvPicPr>
        <p:blipFill>
          <a:blip r:embed="rId3">
            <a:alphaModFix/>
          </a:blip>
          <a:stretch>
            <a:fillRect/>
          </a:stretch>
        </p:blipFill>
        <p:spPr>
          <a:xfrm>
            <a:off x="4765900" y="997363"/>
            <a:ext cx="4026701" cy="3443225"/>
          </a:xfrm>
          <a:prstGeom prst="rect">
            <a:avLst/>
          </a:prstGeom>
          <a:noFill/>
          <a:ln>
            <a:noFill/>
          </a:ln>
        </p:spPr>
      </p:pic>
      <p:sp>
        <p:nvSpPr>
          <p:cNvPr id="148" name="Google Shape;148;p31"/>
          <p:cNvSpPr txBox="1"/>
          <p:nvPr/>
        </p:nvSpPr>
        <p:spPr>
          <a:xfrm>
            <a:off x="251675" y="1248000"/>
            <a:ext cx="43578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Proxima Nova"/>
                <a:ea typeface="Proxima Nova"/>
                <a:cs typeface="Proxima Nova"/>
                <a:sym typeface="Proxima Nova"/>
              </a:rPr>
              <a:t>In the last 29 years, the emission of greenhouse gases increased from 32K mtCO2 to 48K mtCO2 and reaching the year 2050, it will cross the mark of 70K mtCO2. It is heavily dependent on the population and sectors like electricity and transportation. </a:t>
            </a:r>
            <a:endParaRPr sz="2000">
              <a:latin typeface="Proxima Nova"/>
              <a:ea typeface="Proxima Nova"/>
              <a:cs typeface="Proxima Nova"/>
              <a:sym typeface="Proxima Nova"/>
            </a:endParaRPr>
          </a:p>
        </p:txBody>
      </p:sp>
      <p:sp>
        <p:nvSpPr>
          <p:cNvPr id="149" name="Google Shape;149;p31"/>
          <p:cNvSpPr txBox="1"/>
          <p:nvPr/>
        </p:nvSpPr>
        <p:spPr>
          <a:xfrm>
            <a:off x="297675" y="234350"/>
            <a:ext cx="685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Proxima Nova"/>
                <a:ea typeface="Proxima Nova"/>
                <a:cs typeface="Proxima Nova"/>
                <a:sym typeface="Proxima Nova"/>
              </a:rPr>
              <a:t>Greenhouse Gas Emission Forecasting</a:t>
            </a:r>
            <a:endParaRPr sz="2400" b="1">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14750" y="1816950"/>
            <a:ext cx="4177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Rise in Temperature</a:t>
            </a:r>
            <a:endParaRPr/>
          </a:p>
        </p:txBody>
      </p:sp>
      <p:sp>
        <p:nvSpPr>
          <p:cNvPr id="155" name="Google Shape;155;p3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2400"/>
              <a:t>We will investigate the change in temperature over the years across each country and every climatic region.</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3"/>
          <p:cNvPicPr preferRelativeResize="0"/>
          <p:nvPr/>
        </p:nvPicPr>
        <p:blipFill>
          <a:blip r:embed="rId3">
            <a:alphaModFix/>
          </a:blip>
          <a:stretch>
            <a:fillRect/>
          </a:stretch>
        </p:blipFill>
        <p:spPr>
          <a:xfrm>
            <a:off x="88838" y="620275"/>
            <a:ext cx="8966326" cy="4415916"/>
          </a:xfrm>
          <a:prstGeom prst="rect">
            <a:avLst/>
          </a:prstGeom>
          <a:noFill/>
          <a:ln>
            <a:noFill/>
          </a:ln>
        </p:spPr>
      </p:pic>
      <p:sp>
        <p:nvSpPr>
          <p:cNvPr id="161" name="Google Shape;161;p33"/>
          <p:cNvSpPr txBox="1"/>
          <p:nvPr/>
        </p:nvSpPr>
        <p:spPr>
          <a:xfrm>
            <a:off x="88800" y="46775"/>
            <a:ext cx="8966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latin typeface="Proxima Nova"/>
                <a:ea typeface="Proxima Nova"/>
                <a:cs typeface="Proxima Nova"/>
                <a:sym typeface="Proxima Nova"/>
              </a:rPr>
              <a:t>Yearly City-wise Average Temperature Visualization</a:t>
            </a:r>
            <a:endParaRPr sz="2400" b="1">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1015</Words>
  <Application>Microsoft Office PowerPoint</Application>
  <PresentationFormat>On-screen Show (16:9)</PresentationFormat>
  <Paragraphs>88</Paragraphs>
  <Slides>23</Slides>
  <Notes>23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23</vt:i4>
      </vt:variant>
    </vt:vector>
  </HeadingPairs>
  <TitlesOfParts>
    <vt:vector size="28" baseType="lpstr">
      <vt:lpstr>Arial</vt:lpstr>
      <vt:lpstr>Raleway</vt:lpstr>
      <vt:lpstr>Proxima Nova</vt:lpstr>
      <vt:lpstr>Simple Light</vt:lpstr>
      <vt:lpstr>Spearmint</vt:lpstr>
      <vt:lpstr>Climate Change Analysis</vt:lpstr>
      <vt:lpstr>PowerPoint Presentation</vt:lpstr>
      <vt:lpstr>Greenhouse-Gas Emissions</vt:lpstr>
      <vt:lpstr>PowerPoint Presentation</vt:lpstr>
      <vt:lpstr>PowerPoint Presentation</vt:lpstr>
      <vt:lpstr>Top 5 Highest and Lowest producers of GHG Emission per million population</vt:lpstr>
      <vt:lpstr>PowerPoint Presentation</vt:lpstr>
      <vt:lpstr>Rise in Temperature</vt:lpstr>
      <vt:lpstr>PowerPoint Presentation</vt:lpstr>
      <vt:lpstr>PowerPoint Presentation</vt:lpstr>
      <vt:lpstr>PowerPoint Presentation</vt:lpstr>
      <vt:lpstr>PowerPoint Presentation</vt:lpstr>
      <vt:lpstr>Rise in Temperature</vt:lpstr>
      <vt:lpstr>PowerPoint Presentation</vt:lpstr>
      <vt:lpstr>Melting of Glaciers</vt:lpstr>
      <vt:lpstr>Rise in Sea level</vt:lpstr>
      <vt:lpstr>Plastic Waste from countries</vt:lpstr>
      <vt:lpstr>Natural Disasters  Top 3 Natural Disasters by Number of Global Deaths: </vt:lpstr>
      <vt:lpstr>PowerPoint Presentation</vt:lpstr>
      <vt:lpstr>PowerPoint Presentation</vt:lpstr>
      <vt:lpstr>Deforestation</vt:lpstr>
      <vt:lpstr>We calculated the pearson and spearman correlation coefficient between the amount of forest area lost due to deforestation and the various number of endangered indigenous species. There seems to be a weak positive correlation between the amount of forest area lost due to deforestation and the number of endangered indigenous species for : Birds Mosses Lichens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Analysis</dc:title>
  <cp:lastModifiedBy>Shivam Tripathi</cp:lastModifiedBy>
  <cp:revision>1</cp:revision>
  <dcterms:modified xsi:type="dcterms:W3CDTF">2021-11-21T11:53:55Z</dcterms:modified>
</cp:coreProperties>
</file>